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ig Shoulders Display" charset="1" panose="00000000000000000000"/>
      <p:regular r:id="rId10"/>
    </p:embeddedFont>
    <p:embeddedFont>
      <p:font typeface="Big Shoulders Display Bold" charset="1" panose="00000000000000000000"/>
      <p:regular r:id="rId11"/>
    </p:embeddedFont>
    <p:embeddedFont>
      <p:font typeface="Open Sans Extra Bold" charset="1" panose="020B0906030804020204"/>
      <p:regular r:id="rId12"/>
    </p:embeddedFont>
    <p:embeddedFont>
      <p:font typeface="Open Sans Extra Bold Italics" charset="1" panose="020B0906030804020204"/>
      <p:regular r:id="rId13"/>
    </p:embeddedFont>
    <p:embeddedFont>
      <p:font typeface="Lato" charset="1" panose="020F0502020204030203"/>
      <p:regular r:id="rId14"/>
    </p:embeddedFont>
    <p:embeddedFont>
      <p:font typeface="Lato Bold" charset="1" panose="020F0502020204030203"/>
      <p:regular r:id="rId15"/>
    </p:embeddedFont>
    <p:embeddedFont>
      <p:font typeface="Lato Italics" charset="1" panose="020F0502020204030203"/>
      <p:regular r:id="rId16"/>
    </p:embeddedFont>
    <p:embeddedFont>
      <p:font typeface="Lato Bold Italics" charset="1" panose="020F05020202040302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22.png" Type="http://schemas.openxmlformats.org/officeDocument/2006/relationships/image"/><Relationship Id="rId7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4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16.pn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8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7.png" Type="http://schemas.openxmlformats.org/officeDocument/2006/relationships/image"/><Relationship Id="rId11" Target="../media/image8.svg" Type="http://schemas.openxmlformats.org/officeDocument/2006/relationships/image"/><Relationship Id="rId12" Target="../media/image19.png" Type="http://schemas.openxmlformats.org/officeDocument/2006/relationships/image"/><Relationship Id="rId13" Target="../media/image20.png" Type="http://schemas.openxmlformats.org/officeDocument/2006/relationships/image"/><Relationship Id="rId14" Target="../media/image21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5721248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7140390" y="1028700"/>
            <a:ext cx="7388109" cy="7388109"/>
            <a:chOff x="0" y="0"/>
            <a:chExt cx="9850812" cy="985081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0" y="0"/>
              <a:ext cx="9850812" cy="9850812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41142" y="41142"/>
              <a:ext cx="9768527" cy="9768527"/>
            </a:xfrm>
            <a:prstGeom prst="rect">
              <a:avLst/>
            </a:prstGeom>
          </p:spPr>
        </p:pic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528499" y="7809616"/>
            <a:ext cx="854503" cy="79468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81075" y="1028700"/>
            <a:ext cx="453254" cy="453254"/>
          </a:xfrm>
          <a:prstGeom prst="rect">
            <a:avLst/>
          </a:prstGeom>
        </p:spPr>
      </p:pic>
      <p:sp>
        <p:nvSpPr>
          <p:cNvPr name="AutoShape 8" id="8"/>
          <p:cNvSpPr/>
          <p:nvPr/>
        </p:nvSpPr>
        <p:spPr>
          <a:xfrm rot="0">
            <a:off x="-2566752" y="907732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9" id="9"/>
          <p:cNvGrpSpPr/>
          <p:nvPr/>
        </p:nvGrpSpPr>
        <p:grpSpPr>
          <a:xfrm rot="0">
            <a:off x="1028700" y="4156414"/>
            <a:ext cx="10934715" cy="3237278"/>
            <a:chOff x="0" y="0"/>
            <a:chExt cx="14579621" cy="431637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42875"/>
              <a:ext cx="14579621" cy="30441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7280"/>
                </a:lnSpc>
              </a:pPr>
              <a:r>
                <a:rPr lang="en-US" sz="15709">
                  <a:solidFill>
                    <a:srgbClr val="FFFFFF"/>
                  </a:solidFill>
                  <a:latin typeface="Big Shoulders Display Bold"/>
                </a:rPr>
                <a:t>STEGANOGRAPHY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635932"/>
              <a:ext cx="14579621" cy="6804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18"/>
                </a:lnSpc>
              </a:pPr>
              <a:r>
                <a:rPr lang="en-US" spc="462" sz="3084">
                  <a:solidFill>
                    <a:srgbClr val="C6C3FF"/>
                  </a:solidFill>
                  <a:latin typeface="Lato Bold"/>
                </a:rPr>
                <a:t>NHUT LUONG</a:t>
              </a:r>
            </a:p>
          </p:txBody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9539656"/>
            <a:ext cx="431173" cy="190500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16439110" y="1198822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017" y="9529104"/>
            <a:ext cx="1400283" cy="190500"/>
            <a:chOff x="0" y="0"/>
            <a:chExt cx="1867044" cy="254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0">
            <a:off x="0" y="905827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0" y="500062"/>
            <a:ext cx="5883198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398"/>
              </a:lnSpc>
            </a:pPr>
            <a:r>
              <a:rPr lang="en-US" spc="139" sz="6998">
                <a:solidFill>
                  <a:srgbClr val="6E69D4"/>
                </a:solidFill>
                <a:latin typeface="Lato"/>
              </a:rPr>
              <a:t>Decoding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603" r="3847" b="0"/>
          <a:stretch>
            <a:fillRect/>
          </a:stretch>
        </p:blipFill>
        <p:spPr>
          <a:xfrm flipH="false" flipV="false" rot="0">
            <a:off x="6559506" y="4239652"/>
            <a:ext cx="11728494" cy="604734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0" y="1875963"/>
            <a:ext cx="6559506" cy="5879999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6135041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12195" y="1658038"/>
            <a:ext cx="11478815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80"/>
              </a:lnSpc>
            </a:pPr>
            <a:r>
              <a:rPr lang="en-US" sz="10400">
                <a:solidFill>
                  <a:srgbClr val="FFFFFF"/>
                </a:solidFill>
                <a:latin typeface="Big Shoulders Display Bold"/>
              </a:rPr>
              <a:t>SETBACKS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15721248" y="-162617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4" id="4"/>
          <p:cNvSpPr/>
          <p:nvPr/>
        </p:nvSpPr>
        <p:spPr>
          <a:xfrm rot="0">
            <a:off x="-2566752" y="4666021"/>
            <a:ext cx="18288000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5091348" y="4675546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6" id="6"/>
          <p:cNvSpPr/>
          <p:nvPr/>
        </p:nvSpPr>
        <p:spPr>
          <a:xfrm rot="0">
            <a:off x="10406298" y="4675546"/>
            <a:ext cx="9525" cy="10503822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1028700" y="5645807"/>
            <a:ext cx="3166990" cy="1772697"/>
            <a:chOff x="0" y="0"/>
            <a:chExt cx="4222653" cy="236359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596171"/>
              <a:ext cx="4222653" cy="7674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"/>
                </a:lnSpc>
              </a:pPr>
              <a:r>
                <a:rPr lang="en-US" sz="1500">
                  <a:solidFill>
                    <a:srgbClr val="FFFFFF"/>
                  </a:solidFill>
                  <a:latin typeface="Lato"/>
                </a:rPr>
                <a:t>WPF design took longer than expected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219075"/>
              <a:ext cx="1916131" cy="13468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960"/>
                </a:lnSpc>
              </a:pPr>
              <a:r>
                <a:rPr lang="en-US" sz="5600">
                  <a:solidFill>
                    <a:srgbClr val="FFFFFF"/>
                  </a:solidFill>
                  <a:latin typeface="Big Shoulders Display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6178223" y="5645807"/>
            <a:ext cx="3166990" cy="1772697"/>
            <a:chOff x="0" y="0"/>
            <a:chExt cx="4222653" cy="236359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596171"/>
              <a:ext cx="4222653" cy="7674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400"/>
                </a:lnSpc>
              </a:pPr>
              <a:r>
                <a:rPr lang="en-US" sz="1500">
                  <a:solidFill>
                    <a:srgbClr val="FFFFFF"/>
                  </a:solidFill>
                  <a:latin typeface="Lato"/>
                </a:rPr>
                <a:t>Decoding an image with no hidden message will return some pixel data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219075"/>
              <a:ext cx="1916131" cy="13468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8960"/>
                </a:lnSpc>
              </a:pPr>
              <a:r>
                <a:rPr lang="en-US" sz="5600">
                  <a:solidFill>
                    <a:srgbClr val="FFFFFF"/>
                  </a:solidFill>
                  <a:latin typeface="Big Shoulders Display"/>
                </a:rPr>
                <a:t>2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5400000">
            <a:off x="14460029" y="6551316"/>
            <a:ext cx="5163779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59"/>
              </a:lnSpc>
            </a:pPr>
            <a:r>
              <a:rPr lang="en-US" spc="49" sz="1400">
                <a:solidFill>
                  <a:srgbClr val="FFFFFF"/>
                </a:solidFill>
                <a:latin typeface="Lato"/>
              </a:rPr>
              <a:t>NHUTLUONG.GITHUB.IO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6460739" y="1078368"/>
            <a:ext cx="1124259" cy="795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29058" y="5964881"/>
            <a:ext cx="4430242" cy="2394712"/>
            <a:chOff x="0" y="0"/>
            <a:chExt cx="5906989" cy="319294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5906989" cy="1787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10560"/>
                </a:lnSpc>
              </a:pPr>
              <a:r>
                <a:rPr lang="en-US" sz="8800">
                  <a:solidFill>
                    <a:srgbClr val="FFFFFF"/>
                  </a:solidFill>
                  <a:latin typeface="Big Shoulders Display"/>
                </a:rPr>
                <a:t>THANK YOU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620774" y="2415074"/>
              <a:ext cx="5286214" cy="777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00"/>
                </a:lnSpc>
              </a:pPr>
              <a:r>
                <a:rPr lang="en-US" sz="1500">
                  <a:solidFill>
                    <a:srgbClr val="FFFFFF"/>
                  </a:solidFill>
                  <a:latin typeface="Lato"/>
                </a:rPr>
                <a:t>Special thanks to Kenny Tran and Andrew Stamps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6135041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012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859017" y="9529104"/>
            <a:ext cx="1400283" cy="190500"/>
            <a:chOff x="0" y="0"/>
            <a:chExt cx="1867044" cy="254000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9" id="9"/>
          <p:cNvSpPr/>
          <p:nvPr/>
        </p:nvSpPr>
        <p:spPr>
          <a:xfrm rot="0">
            <a:off x="0" y="905827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TextBox 10" id="10"/>
          <p:cNvSpPr txBox="true"/>
          <p:nvPr/>
        </p:nvSpPr>
        <p:spPr>
          <a:xfrm rot="-5400000">
            <a:off x="-1343496" y="5652609"/>
            <a:ext cx="5163779" cy="250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59"/>
              </a:lnSpc>
            </a:pPr>
            <a:r>
              <a:rPr lang="en-US" spc="49" sz="1400">
                <a:solidFill>
                  <a:srgbClr val="FFFFFF"/>
                </a:solidFill>
                <a:latin typeface="Lato"/>
              </a:rPr>
              <a:t>NHUTLUONG.GITHUB.IO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710058" y="3180859"/>
            <a:ext cx="6433942" cy="3925281"/>
            <a:chOff x="0" y="0"/>
            <a:chExt cx="8578590" cy="523370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8578590" cy="421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FFFFFF"/>
                  </a:solidFill>
                  <a:latin typeface="Big Shoulders Display Bold"/>
                </a:rPr>
                <a:t>WHAT IS STEG?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576483"/>
              <a:ext cx="8578590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40"/>
                </a:lnSpc>
              </a:pPr>
              <a:r>
                <a:rPr lang="en-US" spc="64" sz="3200">
                  <a:solidFill>
                    <a:srgbClr val="C6C3FF"/>
                  </a:solidFill>
                  <a:latin typeface="Lato"/>
                </a:rPr>
                <a:t>Today's Agenda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621532" y="4751070"/>
            <a:ext cx="5210517" cy="708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297180" indent="-148590" lvl="1">
              <a:lnSpc>
                <a:spcPts val="288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Lato"/>
              </a:rPr>
              <a:t>the practice of hiding a secret message in something like an image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230291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858333" y="9067800"/>
            <a:ext cx="1400283" cy="190500"/>
            <a:chOff x="0" y="0"/>
            <a:chExt cx="1867044" cy="254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10" id="10"/>
          <p:cNvSpPr/>
          <p:nvPr/>
        </p:nvSpPr>
        <p:spPr>
          <a:xfrm rot="0">
            <a:off x="10553712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404797" y="8463612"/>
            <a:ext cx="854503" cy="794688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400300"/>
            <a:ext cx="13716000" cy="2340995"/>
            <a:chOff x="0" y="0"/>
            <a:chExt cx="18288001" cy="312132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288001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FFFFFF"/>
                  </a:solidFill>
                  <a:latin typeface="Big Shoulders Display Bold"/>
                </a:rPr>
                <a:t>OBJECTIVES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64101"/>
              <a:ext cx="15525978" cy="657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84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6383317"/>
            <a:ext cx="6858000" cy="3978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23"/>
              </a:lnSpc>
            </a:pPr>
            <a:r>
              <a:rPr lang="en-US" sz="2076">
                <a:solidFill>
                  <a:srgbClr val="FFFFFF"/>
                </a:solidFill>
                <a:latin typeface="Lato"/>
              </a:rPr>
              <a:t>Implement a way to send secret messages within images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01100" y="6392842"/>
            <a:ext cx="5943600" cy="708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Lato"/>
              </a:rPr>
              <a:t>Designing an application that can load, display and save</a:t>
            </a:r>
          </a:p>
          <a:p>
            <a:pPr>
              <a:lnSpc>
                <a:spcPts val="2880"/>
              </a:lnSpc>
            </a:pPr>
            <a:r>
              <a:rPr lang="en-US" sz="1800">
                <a:solidFill>
                  <a:srgbClr val="FFFFFF"/>
                </a:solidFill>
                <a:latin typeface="Lato"/>
              </a:rPr>
              <a:t>a .PPM image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472015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003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28700" y="9539656"/>
            <a:ext cx="1400283" cy="190500"/>
            <a:chOff x="0" y="0"/>
            <a:chExt cx="1867044" cy="254000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11" id="11"/>
          <p:cNvSpPr/>
          <p:nvPr/>
        </p:nvSpPr>
        <p:spPr>
          <a:xfrm rot="0">
            <a:off x="15721248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12" id="12"/>
          <p:cNvSpPr/>
          <p:nvPr/>
        </p:nvSpPr>
        <p:spPr>
          <a:xfrm rot="0">
            <a:off x="-2566752" y="907732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1960" t="15151" r="109" b="0"/>
          <a:stretch>
            <a:fillRect/>
          </a:stretch>
        </p:blipFill>
        <p:spPr>
          <a:xfrm flipH="false" flipV="false" rot="0">
            <a:off x="9144000" y="-284735"/>
            <a:ext cx="6577248" cy="10741826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529290" y="1863187"/>
            <a:ext cx="8614710" cy="5720034"/>
            <a:chOff x="0" y="0"/>
            <a:chExt cx="11486280" cy="762671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1486280" cy="2574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5184"/>
                </a:lnSpc>
              </a:pPr>
              <a:r>
                <a:rPr lang="en-US" sz="12653">
                  <a:solidFill>
                    <a:srgbClr val="FFFFFF"/>
                  </a:solidFill>
                  <a:latin typeface="Big Shoulders Display Bold"/>
                </a:rPr>
                <a:t>DESIGN TASKS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156651"/>
              <a:ext cx="9544270" cy="34700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04"/>
                </a:lnSpc>
              </a:pPr>
              <a:r>
                <a:rPr lang="en-US" sz="2190">
                  <a:solidFill>
                    <a:srgbClr val="FFFFFF"/>
                  </a:solidFill>
                  <a:latin typeface="Lato"/>
                </a:rPr>
                <a:t>Design a WPF - Windows Presentation Foundation</a:t>
              </a:r>
            </a:p>
            <a:p>
              <a:pPr>
                <a:lnSpc>
                  <a:spcPts val="3504"/>
                </a:lnSpc>
              </a:pPr>
              <a:r>
                <a:rPr lang="en-US" sz="2190">
                  <a:solidFill>
                    <a:srgbClr val="FFFFFF"/>
                  </a:solidFill>
                  <a:latin typeface="Lato"/>
                </a:rPr>
                <a:t>Load, display, and save both P3 and P6 PPM image formats</a:t>
              </a:r>
            </a:p>
            <a:p>
              <a:pPr>
                <a:lnSpc>
                  <a:spcPts val="3504"/>
                </a:lnSpc>
              </a:pPr>
              <a:r>
                <a:rPr lang="en-US" sz="2190">
                  <a:solidFill>
                    <a:srgbClr val="FFFFFF"/>
                  </a:solidFill>
                  <a:latin typeface="Lato"/>
                </a:rPr>
                <a:t>Encode message into image</a:t>
              </a:r>
            </a:p>
            <a:p>
              <a:pPr>
                <a:lnSpc>
                  <a:spcPts val="3504"/>
                </a:lnSpc>
              </a:pPr>
              <a:r>
                <a:rPr lang="en-US" sz="2190">
                  <a:solidFill>
                    <a:srgbClr val="FFFFFF"/>
                  </a:solidFill>
                  <a:latin typeface="Lato"/>
                </a:rPr>
                <a:t>Decode message from image in second application</a:t>
              </a:r>
            </a:p>
            <a:p>
              <a:pPr algn="l" marL="0" indent="0" lvl="1">
                <a:lnSpc>
                  <a:spcPts val="3504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460739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004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9539656"/>
            <a:ext cx="1400283" cy="190500"/>
            <a:chOff x="0" y="0"/>
            <a:chExt cx="1867044" cy="254000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10" id="10"/>
          <p:cNvSpPr/>
          <p:nvPr/>
        </p:nvSpPr>
        <p:spPr>
          <a:xfrm rot="0">
            <a:off x="-2566752" y="907732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381827" y="1449446"/>
            <a:ext cx="7388109" cy="7388109"/>
            <a:chOff x="0" y="0"/>
            <a:chExt cx="9850812" cy="985081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0" y="0"/>
              <a:ext cx="9850812" cy="9850812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41142" y="41142"/>
              <a:ext cx="9768527" cy="9768527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28700" y="9067800"/>
            <a:ext cx="1400283" cy="190500"/>
            <a:chOff x="0" y="0"/>
            <a:chExt cx="1867044" cy="254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8" id="8"/>
          <p:cNvSpPr/>
          <p:nvPr/>
        </p:nvSpPr>
        <p:spPr>
          <a:xfrm rot="0">
            <a:off x="15721248" y="-162617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9" id="9"/>
          <p:cNvSpPr/>
          <p:nvPr/>
        </p:nvSpPr>
        <p:spPr>
          <a:xfrm rot="0">
            <a:off x="7853598" y="-162617"/>
            <a:ext cx="9525" cy="10503822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431624" y="212137"/>
            <a:ext cx="8712376" cy="4877157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rcRect l="0" t="0" r="0" b="0"/>
          <a:stretch>
            <a:fillRect/>
          </a:stretch>
        </p:blipFill>
        <p:spPr>
          <a:xfrm flipH="false" flipV="false" rot="0">
            <a:off x="8568374" y="5143500"/>
            <a:ext cx="9035673" cy="5087377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6479789" y="1076325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004120" y="1439921"/>
            <a:ext cx="5717128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560"/>
              </a:lnSpc>
            </a:pPr>
            <a:r>
              <a:rPr lang="en-US" sz="8800">
                <a:solidFill>
                  <a:srgbClr val="FFFFFF"/>
                </a:solidFill>
                <a:latin typeface="Big Shoulders Display"/>
              </a:rPr>
              <a:t>WPF - ENCODER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5197" y="6422946"/>
            <a:ext cx="8078806" cy="1488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89"/>
              </a:lnSpc>
            </a:pPr>
            <a:r>
              <a:rPr lang="en-US" sz="8706">
                <a:solidFill>
                  <a:srgbClr val="FFFFFF"/>
                </a:solidFill>
                <a:latin typeface="Open Sans Extra Bold"/>
              </a:rPr>
              <a:t>WPF - Decoder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859017" y="9529104"/>
            <a:ext cx="1400283" cy="190500"/>
            <a:chOff x="0" y="0"/>
            <a:chExt cx="1867044" cy="254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0">
            <a:off x="2248749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6" id="6"/>
          <p:cNvSpPr/>
          <p:nvPr/>
        </p:nvSpPr>
        <p:spPr>
          <a:xfrm rot="0">
            <a:off x="2258274" y="905827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933450" y="1028700"/>
            <a:ext cx="453254" cy="453254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484933" y="2177258"/>
            <a:ext cx="8016031" cy="6881017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9144000" y="2144586"/>
            <a:ext cx="8018085" cy="6946361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2467504" y="238125"/>
            <a:ext cx="11597718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80"/>
              </a:lnSpc>
            </a:pPr>
            <a:r>
              <a:rPr lang="en-US" sz="10400">
                <a:solidFill>
                  <a:srgbClr val="FFFFFF"/>
                </a:solidFill>
                <a:latin typeface="Big Shoulders Display Bold"/>
              </a:rPr>
              <a:t>LOADING P3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79789" y="1078368"/>
            <a:ext cx="1124259" cy="795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202180"/>
            <a:ext cx="5717128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560"/>
              </a:lnSpc>
            </a:pPr>
            <a:r>
              <a:rPr lang="en-US" sz="8800">
                <a:solidFill>
                  <a:srgbClr val="FFFFFF"/>
                </a:solidFill>
                <a:latin typeface="Big Shoulders Display"/>
              </a:rPr>
              <a:t>LOADING P6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9853570" y="9677400"/>
            <a:ext cx="1400283" cy="190500"/>
            <a:chOff x="0" y="0"/>
            <a:chExt cx="1867044" cy="254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0">
            <a:off x="10553712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7" id="7"/>
          <p:cNvSpPr/>
          <p:nvPr/>
        </p:nvSpPr>
        <p:spPr>
          <a:xfrm rot="0">
            <a:off x="0" y="905827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404797" y="7283155"/>
            <a:ext cx="854503" cy="79468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rcRect l="0" t="0" r="507" b="0"/>
          <a:stretch>
            <a:fillRect/>
          </a:stretch>
        </p:blipFill>
        <p:spPr>
          <a:xfrm flipH="false" flipV="false" rot="0">
            <a:off x="435805" y="1652293"/>
            <a:ext cx="7253492" cy="7415507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9"/>
          <a:srcRect l="2137" t="0" r="2137" b="0"/>
          <a:stretch>
            <a:fillRect/>
          </a:stretch>
        </p:blipFill>
        <p:spPr>
          <a:xfrm flipH="false" flipV="false" rot="0">
            <a:off x="8280486" y="1652293"/>
            <a:ext cx="7854555" cy="7405982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6135041" y="1169199"/>
            <a:ext cx="1124259" cy="79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241646" y="1028700"/>
            <a:ext cx="7388109" cy="7388109"/>
            <a:chOff x="0" y="0"/>
            <a:chExt cx="9850812" cy="985081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0" y="0"/>
              <a:ext cx="9850812" cy="9850812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41142" y="41142"/>
              <a:ext cx="9768527" cy="9768527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028700" y="9539656"/>
            <a:ext cx="1400283" cy="190500"/>
            <a:chOff x="0" y="0"/>
            <a:chExt cx="1867044" cy="254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8" id="8"/>
          <p:cNvSpPr/>
          <p:nvPr/>
        </p:nvSpPr>
        <p:spPr>
          <a:xfrm rot="0">
            <a:off x="0" y="907732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10"/>
          <a:srcRect l="0" t="0" r="0" b="0"/>
          <a:stretch>
            <a:fillRect/>
          </a:stretch>
        </p:blipFill>
        <p:spPr>
          <a:xfrm flipH="false" flipV="false" rot="0">
            <a:off x="5713119" y="1374706"/>
            <a:ext cx="11808810" cy="7042103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728842" y="238125"/>
            <a:ext cx="9888682" cy="1581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480"/>
              </a:lnSpc>
            </a:pPr>
            <a:r>
              <a:rPr lang="en-US" sz="10400">
                <a:solidFill>
                  <a:srgbClr val="FFFFFF"/>
                </a:solidFill>
                <a:latin typeface="Big Shoulders Display Bold"/>
              </a:rPr>
              <a:t>SAVING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17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49946" y="1121574"/>
            <a:ext cx="7388109" cy="7388109"/>
            <a:chOff x="0" y="0"/>
            <a:chExt cx="9850812" cy="985081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5400000">
              <a:off x="0" y="0"/>
              <a:ext cx="9850812" cy="9850812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41142" y="41142"/>
              <a:ext cx="9768527" cy="9768527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8448621" y="9677400"/>
            <a:ext cx="1400283" cy="190500"/>
            <a:chOff x="0" y="0"/>
            <a:chExt cx="1867044" cy="254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1292147" y="0"/>
              <a:ext cx="574897" cy="254000"/>
            </a:xfrm>
            <a:prstGeom prst="rect">
              <a:avLst/>
            </a:prstGeom>
          </p:spPr>
        </p:pic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-10800000">
              <a:off x="0" y="0"/>
              <a:ext cx="574897" cy="254000"/>
            </a:xfrm>
            <a:prstGeom prst="rect">
              <a:avLst/>
            </a:prstGeom>
          </p:spPr>
        </p:pic>
      </p:grpSp>
      <p:sp>
        <p:nvSpPr>
          <p:cNvPr name="AutoShape 8" id="8"/>
          <p:cNvSpPr/>
          <p:nvPr/>
        </p:nvSpPr>
        <p:spPr>
          <a:xfrm rot="0">
            <a:off x="9139238" y="-108411"/>
            <a:ext cx="9525" cy="10503822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9" id="9"/>
          <p:cNvSpPr/>
          <p:nvPr/>
        </p:nvSpPr>
        <p:spPr>
          <a:xfrm rot="0">
            <a:off x="0" y="9077325"/>
            <a:ext cx="18288000" cy="9525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657602" y="7244412"/>
            <a:ext cx="854503" cy="794688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1028700"/>
            <a:ext cx="453254" cy="453254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6005339" y="138289"/>
            <a:ext cx="6832715" cy="2833077"/>
          </a:xfrm>
          <a:prstGeom prst="rect">
            <a:avLst/>
          </a:prstGeom>
        </p:spPr>
      </p:pic>
      <p:pic>
        <p:nvPicPr>
          <p:cNvPr name="Picture 13" id="13"/>
          <p:cNvPicPr>
            <a:picLocks noChangeAspect="true"/>
          </p:cNvPicPr>
          <p:nvPr/>
        </p:nvPicPr>
        <p:blipFill>
          <a:blip r:embed="rId13"/>
          <a:srcRect l="0" t="0" r="0" b="0"/>
          <a:stretch>
            <a:fillRect/>
          </a:stretch>
        </p:blipFill>
        <p:spPr>
          <a:xfrm flipH="false" flipV="false" rot="0">
            <a:off x="10693539" y="3137353"/>
            <a:ext cx="6695544" cy="6540047"/>
          </a:xfrm>
          <a:prstGeom prst="rect">
            <a:avLst/>
          </a:prstGeom>
        </p:spPr>
      </p:pic>
      <p:pic>
        <p:nvPicPr>
          <p:cNvPr name="Picture 14" id="14"/>
          <p:cNvPicPr>
            <a:picLocks noChangeAspect="true"/>
          </p:cNvPicPr>
          <p:nvPr/>
        </p:nvPicPr>
        <p:blipFill>
          <a:blip r:embed="rId14"/>
          <a:srcRect l="0" t="0" r="0" b="0"/>
          <a:stretch>
            <a:fillRect/>
          </a:stretch>
        </p:blipFill>
        <p:spPr>
          <a:xfrm flipH="false" flipV="false" rot="0">
            <a:off x="1028700" y="3137353"/>
            <a:ext cx="6567488" cy="6540047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1691261" y="243064"/>
            <a:ext cx="5726109" cy="1861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300"/>
              </a:lnSpc>
            </a:pPr>
            <a:r>
              <a:rPr lang="en-US" sz="13000">
                <a:solidFill>
                  <a:srgbClr val="FFFFFF"/>
                </a:solidFill>
                <a:latin typeface="Big Shoulders Display Bold"/>
              </a:rPr>
              <a:t>HIDING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479789" y="1078368"/>
            <a:ext cx="1124259" cy="795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5600">
                <a:solidFill>
                  <a:srgbClr val="FFFFFF"/>
                </a:solidFill>
                <a:latin typeface="Big Shoulders Display"/>
              </a:rPr>
              <a:t>009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DAE_vAI1UNw</dc:identifier>
  <dcterms:modified xsi:type="dcterms:W3CDTF">2011-08-01T06:04:30Z</dcterms:modified>
  <cp:revision>1</cp:revision>
  <dc:title>Purple and White Dark Illustration Social Science Class Education Presentation</dc:title>
</cp:coreProperties>
</file>

<file path=docProps/thumbnail.jpeg>
</file>